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10"/>
  </p:notesMasterIdLst>
  <p:sldIdLst>
    <p:sldId id="264" r:id="rId2"/>
    <p:sldId id="265" r:id="rId3"/>
    <p:sldId id="266" r:id="rId4"/>
    <p:sldId id="267" r:id="rId5"/>
    <p:sldId id="272" r:id="rId6"/>
    <p:sldId id="274" r:id="rId7"/>
    <p:sldId id="293" r:id="rId8"/>
    <p:sldId id="295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B795E-4A13-4915-BF6F-D8629F85E1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26C77-D70C-4960-A88C-5F496C873E21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7753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300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89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/>
              <a:t>Clique para editar 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2E7762-5422-4BF1-8459-8BB0E5048346}" type="datetimeFigureOut">
              <a:rPr lang="pt-BR" smtClean="0"/>
              <a:pPr/>
              <a:t>25/07/2022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5FAC9F3-C4C2-4F83-BD35-051D05B2A10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068960"/>
            <a:ext cx="6313315" cy="3652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 flipH="1">
            <a:off x="395536" y="1844824"/>
            <a:ext cx="84969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Serviço de Acolhimento</a:t>
            </a:r>
          </a:p>
          <a:p>
            <a:pPr algn="ctr"/>
            <a:r>
              <a:rPr lang="pt-BR" sz="40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Familiar</a:t>
            </a:r>
          </a:p>
          <a:p>
            <a:pPr algn="ctr"/>
            <a:endParaRPr lang="pt-BR" sz="4000" b="1" dirty="0">
              <a:solidFill>
                <a:srgbClr val="AD5207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sz="4000" b="1" dirty="0">
              <a:solidFill>
                <a:srgbClr val="AD5207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  <a:p>
            <a:pPr algn="ctr"/>
            <a:endParaRPr lang="pt-BR" sz="4000" b="1" dirty="0">
              <a:solidFill>
                <a:srgbClr val="AD5207"/>
              </a:solidFill>
              <a:latin typeface="Gisha" panose="020B0502040204020203" pitchFamily="34" charset="-79"/>
              <a:cs typeface="Gisha" panose="020B0502040204020203" pitchFamily="34" charset="-79"/>
            </a:endParaRPr>
          </a:p>
        </p:txBody>
      </p:sp>
      <p:sp>
        <p:nvSpPr>
          <p:cNvPr id="8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1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27" y="260648"/>
            <a:ext cx="6915401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 descr="C:\Users\PC07\Desktop\slogan\SIMBOLO PROMOÇÃO SOCIA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" y="4395623"/>
            <a:ext cx="2052880" cy="2158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546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942" y="1268760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2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23528" y="1345738"/>
            <a:ext cx="7632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8038" lvl="2" indent="1588" algn="ctr"/>
            <a:r>
              <a:rPr lang="pt-BR" sz="3200" dirty="0">
                <a:solidFill>
                  <a:prstClr val="black"/>
                </a:solidFill>
                <a:latin typeface="Arial Black" pitchFamily="34" charset="0"/>
              </a:rPr>
              <a:t>FAMILIA ACOLHEDORA É AQUELA QUE, VOLUNTARIAMENTE TEM A FUNÇÃO SOCIAL DE ACOLHER EM SEU ESPAÇO FAMILIAR A CRIANÇA OU ADOLESCENTE PARA SER PROTEGIDA, CUIDADA E AMADA.</a:t>
            </a:r>
          </a:p>
        </p:txBody>
      </p:sp>
    </p:spTree>
    <p:extLst>
      <p:ext uri="{BB962C8B-B14F-4D97-AF65-F5344CB8AC3E}">
        <p14:creationId xmlns:p14="http://schemas.microsoft.com/office/powerpoint/2010/main" val="62983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189856" y="620688"/>
            <a:ext cx="8774632" cy="57938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/>
              <a:t>Quem são as famílias acolhedoras?</a:t>
            </a:r>
          </a:p>
          <a:p>
            <a:pPr marL="800100" lvl="1" indent="-342900" algn="just"/>
            <a:endParaRPr lang="pt-BR" sz="28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São famílias da comunidade, habilitadas e acompanhadas pelo Serviço de Acolhimento em Família Acolhedora, que acolhem voluntariamente em suas casas por período provisório, crianças e/ou adolescentes, oferecendo-lhes cuidado, proteção integral e convivência familiar e comunitária.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dirty="0">
                <a:latin typeface="Arial" pitchFamily="34" charset="0"/>
                <a:cs typeface="Arial" pitchFamily="34" charset="0"/>
              </a:rPr>
              <a:t>As famílias acolhedoras são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selecionadas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capacitadas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e </a:t>
            </a:r>
            <a:r>
              <a:rPr lang="pt-BR" sz="2000" b="1" i="1" dirty="0">
                <a:latin typeface="Arial" pitchFamily="34" charset="0"/>
                <a:cs typeface="Arial" pitchFamily="34" charset="0"/>
              </a:rPr>
              <a:t>acompanhadas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 pela equipe  técnica do Serviço de Acolhimento para que possam acolher provisoriamente crianças e adolescentes em medida de proteção.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Entende-se que a Família Acolhedora não deva ser a família extensa.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sz="2000" dirty="0">
                <a:latin typeface="Arial" pitchFamily="34" charset="0"/>
                <a:cs typeface="Arial" pitchFamily="34" charset="0"/>
              </a:rPr>
              <a:t>A presença do vínculo de parentesco colide com a proposta do Acolhimento Familiar - configurando-se como </a:t>
            </a:r>
            <a:r>
              <a:rPr lang="pt-BR" sz="2000" u="sng" dirty="0">
                <a:latin typeface="Arial" pitchFamily="34" charset="0"/>
                <a:cs typeface="Arial" pitchFamily="34" charset="0"/>
              </a:rPr>
              <a:t>reintegração familiar</a:t>
            </a:r>
            <a:r>
              <a:rPr lang="pt-BR" sz="2000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1050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3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93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CaixaDeTexto 1"/>
          <p:cNvSpPr txBox="1"/>
          <p:nvPr/>
        </p:nvSpPr>
        <p:spPr>
          <a:xfrm>
            <a:off x="611560" y="1028343"/>
            <a:ext cx="7488832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/>
            <a:r>
              <a:rPr lang="pt-BR" sz="2800" b="1" dirty="0"/>
              <a:t>E o Público Alvo?</a:t>
            </a:r>
          </a:p>
          <a:p>
            <a:pPr marL="800100" lvl="1" indent="-342900" algn="just"/>
            <a:endParaRPr lang="pt-BR" sz="1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t-BR" b="1" dirty="0"/>
              <a:t>Crianças e adolescentes de 0 a 18 anos, com medida protetiva de acolhimento.</a:t>
            </a:r>
          </a:p>
          <a:p>
            <a:pPr algn="just"/>
            <a:endParaRPr lang="pt-BR" sz="400" dirty="0"/>
          </a:p>
          <a:p>
            <a:pPr algn="just"/>
            <a:r>
              <a:rPr lang="pt-BR" sz="900" dirty="0"/>
              <a:t> </a:t>
            </a:r>
            <a:endParaRPr lang="pt-BR" sz="1200" dirty="0"/>
          </a:p>
          <a:p>
            <a:pPr marL="2422525" indent="-285750" algn="just"/>
            <a:endParaRPr lang="pt-BR" dirty="0"/>
          </a:p>
          <a:p>
            <a:pPr marL="2422525" indent="-285750" algn="just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4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3825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5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101788" y="620688"/>
            <a:ext cx="792088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latin typeface="Arial" pitchFamily="34" charset="0"/>
                <a:cs typeface="Arial" pitchFamily="34" charset="0"/>
              </a:rPr>
              <a:t>Critérios exigidos 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Responsável pela guarda deve possuir idade mínima de 21 anos, sem restrição de gênero ou estado civil.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Residir há pelo menos 2 (dois) anos no municípios onde se dará a oferta do serviço.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Possuir residência fixa e residir no município durante todo o período de acolhimento.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Residir em imóvel que ofereça ambiente físico adequado ao acolhimento.</a:t>
            </a:r>
          </a:p>
          <a:p>
            <a:endParaRPr lang="pt-BR" sz="2400" dirty="0">
              <a:latin typeface="Arial" pitchFamily="34" charset="0"/>
              <a:cs typeface="Arial" pitchFamily="34" charset="0"/>
            </a:endParaRPr>
          </a:p>
          <a:p>
            <a:r>
              <a:rPr lang="pt-BR" sz="2400" dirty="0">
                <a:latin typeface="Arial" pitchFamily="34" charset="0"/>
                <a:cs typeface="Arial" pitchFamily="34" charset="0"/>
              </a:rPr>
              <a:t>Aceitação e comprometimento com a metodologia do Serviço.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0621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 flipH="1">
            <a:off x="107504" y="116632"/>
            <a:ext cx="88569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>
                <a:solidFill>
                  <a:srgbClr val="AD5207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Família Acolhedora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620688"/>
            <a:ext cx="73083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Espaço Reservado para Número de Slide 4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F349A8E-67F0-4CEC-ADDB-63A8F71A5E7D}" type="slidenum">
              <a:rPr lang="pt-BR" sz="1400" smtClean="0">
                <a:solidFill>
                  <a:schemeClr val="bg1">
                    <a:lumMod val="50000"/>
                  </a:schemeClr>
                </a:solidFill>
              </a:rPr>
              <a:pPr algn="r"/>
              <a:t>6</a:t>
            </a:fld>
            <a:endParaRPr lang="pt-BR" sz="140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Imagem 9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3" t="44942" r="59993" b="47276"/>
          <a:stretch/>
        </p:blipFill>
        <p:spPr bwMode="auto">
          <a:xfrm>
            <a:off x="942" y="6237312"/>
            <a:ext cx="5724128" cy="620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tângulo 5"/>
          <p:cNvSpPr/>
          <p:nvPr/>
        </p:nvSpPr>
        <p:spPr>
          <a:xfrm>
            <a:off x="107504" y="764704"/>
            <a:ext cx="799288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Possuir disponibilidade para participação nas atividades de formação do Serviço.</a:t>
            </a:r>
          </a:p>
          <a:p>
            <a:pPr lvl="0" algn="just"/>
            <a:endParaRPr lang="pt-BR" sz="105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Apresentar condições adequadas de saúde física e mental.</a:t>
            </a:r>
          </a:p>
          <a:p>
            <a:pPr lvl="0" algn="just"/>
            <a:endParaRPr lang="pt-BR" sz="105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Inexistência de dependentes de substância psicoativas entre os membros da família.</a:t>
            </a:r>
          </a:p>
          <a:p>
            <a:pPr lvl="0" algn="just"/>
            <a:endParaRPr lang="pt-BR" sz="105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Disponibilidade de tempo dispensado aos cuidados necessários e capacidade de dar afeto.</a:t>
            </a:r>
          </a:p>
          <a:p>
            <a:pPr lvl="0" algn="just"/>
            <a:endParaRPr lang="pt-BR" sz="105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dirty="0">
                <a:solidFill>
                  <a:prstClr val="black"/>
                </a:solidFill>
              </a:rPr>
              <a:t>Concordância de todos os membros da família com o acolhimento.</a:t>
            </a:r>
          </a:p>
          <a:p>
            <a:pPr lvl="0" algn="just"/>
            <a:endParaRPr lang="pt-BR" sz="1400" dirty="0">
              <a:solidFill>
                <a:prstClr val="black"/>
              </a:solidFill>
            </a:endParaRPr>
          </a:p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pt-BR" sz="2400" u="sng" dirty="0">
                <a:solidFill>
                  <a:prstClr val="black"/>
                </a:solidFill>
              </a:rPr>
              <a:t>Não apresentar intenção de adotar</a:t>
            </a:r>
            <a:r>
              <a:rPr lang="pt-BR" sz="2400" dirty="0">
                <a:solidFill>
                  <a:prstClr val="black"/>
                </a:solidFill>
              </a:rPr>
              <a:t> a criança ou adolescente acolhido.</a:t>
            </a:r>
          </a:p>
        </p:txBody>
      </p:sp>
    </p:spTree>
    <p:extLst>
      <p:ext uri="{BB962C8B-B14F-4D97-AF65-F5344CB8AC3E}">
        <p14:creationId xmlns:p14="http://schemas.microsoft.com/office/powerpoint/2010/main" val="68180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2286000" y="296733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  <a:p>
            <a:pPr algn="ctr"/>
            <a:endParaRPr lang="pt-BR" b="1" dirty="0"/>
          </a:p>
        </p:txBody>
      </p:sp>
      <p:sp>
        <p:nvSpPr>
          <p:cNvPr id="4" name="Retângulo 3"/>
          <p:cNvSpPr/>
          <p:nvPr/>
        </p:nvSpPr>
        <p:spPr>
          <a:xfrm>
            <a:off x="323528" y="558984"/>
            <a:ext cx="7704856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6088" lvl="1" indent="-342900" algn="ctr"/>
            <a:r>
              <a:rPr lang="pt-BR" sz="3000" b="1" dirty="0">
                <a:solidFill>
                  <a:prstClr val="black"/>
                </a:solidFill>
              </a:rPr>
              <a:t>Subsídio Financeiro </a:t>
            </a:r>
            <a:endParaRPr lang="pt-BR" sz="3000" b="1" dirty="0">
              <a:solidFill>
                <a:srgbClr val="C00000"/>
              </a:solidFill>
            </a:endParaRPr>
          </a:p>
          <a:p>
            <a:pPr marL="446088" lvl="1" indent="-342900" algn="ctr"/>
            <a:endParaRPr lang="pt-BR" sz="2400" b="1" dirty="0">
              <a:solidFill>
                <a:srgbClr val="C00000"/>
              </a:solidFill>
            </a:endParaRPr>
          </a:p>
          <a:p>
            <a:pPr marL="266700" lvl="1" indent="3175" algn="just"/>
            <a:r>
              <a:rPr lang="pt-BR" sz="2800" dirty="0"/>
              <a:t>Objetivando não onerar as famílias acolhedoras será   oferecido   subsídio financeiro, visando ao custeio dos gastos com a criança e/ou adolescente.</a:t>
            </a:r>
          </a:p>
          <a:p>
            <a:pPr marL="266700" lvl="1" indent="3175" algn="just"/>
            <a:endParaRPr lang="en-US" altLang="pt-BR" sz="2800" dirty="0"/>
          </a:p>
          <a:p>
            <a:pPr marL="536575" lvl="1" indent="-266700" algn="just">
              <a:buFont typeface="Wingdings" pitchFamily="2" charset="2"/>
              <a:buChar char="Ø"/>
            </a:pPr>
            <a:r>
              <a:rPr lang="pt-BR" altLang="pt-BR" sz="2800" dirty="0"/>
              <a:t>A utilização do subsídio financeiro deve estar centrado nas necessidades da criança e do adolescente acolhidos atualmente esse subsidio financeiro é de um salario mínimo. </a:t>
            </a:r>
          </a:p>
          <a:p>
            <a:pPr marL="269875" lvl="1"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173871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83" y="1157740"/>
            <a:ext cx="6310313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39552" y="476672"/>
            <a:ext cx="6984776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 </a:t>
            </a:r>
            <a:r>
              <a:rPr lang="pt-BR" sz="2000" dirty="0"/>
              <a:t>Quando há uma chance de uma pagina ser reescrita, a história toda pode ser modificada</a:t>
            </a:r>
            <a:r>
              <a:rPr lang="pt-BR" dirty="0"/>
              <a:t>.</a:t>
            </a:r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just"/>
            <a:endParaRPr lang="pt-BR" dirty="0"/>
          </a:p>
          <a:p>
            <a:pPr algn="ctr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r>
              <a:rPr lang="pt-BR" dirty="0"/>
              <a:t>Para maiores informações sobre o Acolhimento Familiar entre em contato pelo telefone (42) 99155-5366 o serviço está disponibilizado na Instituição do CREAS.</a:t>
            </a:r>
          </a:p>
        </p:txBody>
      </p:sp>
      <p:sp>
        <p:nvSpPr>
          <p:cNvPr id="4" name="Retângulo 3"/>
          <p:cNvSpPr/>
          <p:nvPr/>
        </p:nvSpPr>
        <p:spPr>
          <a:xfrm>
            <a:off x="1979712" y="4492173"/>
            <a:ext cx="453656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b="1" dirty="0">
                <a:ln w="19050" cap="rnd">
                  <a:solidFill>
                    <a:schemeClr val="tx2">
                      <a:tint val="1000"/>
                    </a:schemeClr>
                  </a:solidFill>
                  <a:prstDash val="solid"/>
                  <a:round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Abrace essa causa</a:t>
            </a:r>
            <a:endParaRPr lang="pt-BR" sz="3600" b="1" cap="none" spc="0" dirty="0">
              <a:ln w="19050" cap="rnd">
                <a:solidFill>
                  <a:schemeClr val="tx2">
                    <a:tint val="1000"/>
                  </a:schemeClr>
                </a:solidFill>
                <a:prstDash val="solid"/>
                <a:round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9270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1894</TotalTime>
  <Words>419</Words>
  <Application>Microsoft Office PowerPoint</Application>
  <PresentationFormat>Apresentação na tela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Gisha</vt:lpstr>
      <vt:lpstr>Trebuchet MS</vt:lpstr>
      <vt:lpstr>Wingdings</vt:lpstr>
      <vt:lpstr>Wingdings 2</vt:lpstr>
      <vt:lpstr>Opulento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Marcel</dc:creator>
  <cp:lastModifiedBy>Usuario</cp:lastModifiedBy>
  <cp:revision>170</cp:revision>
  <dcterms:created xsi:type="dcterms:W3CDTF">2015-10-13T22:58:37Z</dcterms:created>
  <dcterms:modified xsi:type="dcterms:W3CDTF">2022-07-25T19:29:04Z</dcterms:modified>
</cp:coreProperties>
</file>